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4"/>
  </p:notesMasterIdLst>
  <p:sldIdLst>
    <p:sldId id="429" r:id="rId2"/>
    <p:sldId id="562" r:id="rId3"/>
    <p:sldId id="459" r:id="rId4"/>
    <p:sldId id="563" r:id="rId5"/>
    <p:sldId id="462" r:id="rId6"/>
    <p:sldId id="564" r:id="rId7"/>
    <p:sldId id="565" r:id="rId8"/>
    <p:sldId id="455" r:id="rId9"/>
    <p:sldId id="566" r:id="rId10"/>
    <p:sldId id="456" r:id="rId11"/>
    <p:sldId id="458" r:id="rId12"/>
    <p:sldId id="567" r:id="rId13"/>
    <p:sldId id="568" r:id="rId14"/>
    <p:sldId id="460" r:id="rId15"/>
    <p:sldId id="484" r:id="rId16"/>
    <p:sldId id="428" r:id="rId17"/>
    <p:sldId id="573" r:id="rId18"/>
    <p:sldId id="569" r:id="rId19"/>
    <p:sldId id="570" r:id="rId20"/>
    <p:sldId id="571" r:id="rId21"/>
    <p:sldId id="572" r:id="rId22"/>
    <p:sldId id="574" r:id="rId2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ACFB389-03A7-40C4-AFC2-5DF1E791C4D7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D1D6D78-ADDC-4D37-92C5-81FB972EA0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04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7D70B-9C67-438B-A362-3EF1CE823EE2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7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26E62F4A-CA28-4E6B-9323-F7A5F8CAE433}" type="slidenum">
              <a:rPr lang="ar-SA" altLang="en-US" smtClean="0"/>
              <a:pPr algn="l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8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D3533-E1B4-42C6-9FDE-F593C30699F6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8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748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345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26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445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477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368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903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05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741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305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476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497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746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230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765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286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2E51-5C20-442F-BE22-752EE5CD7134}" type="datetimeFigureOut">
              <a:rPr lang="fa-IR" smtClean="0"/>
              <a:t>1443/05/14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0E977A-674B-4C8C-99F2-84A5A04F7D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37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ESM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8889" y="292180"/>
            <a:ext cx="692606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</a:t>
            </a:fld>
            <a:endParaRPr lang="fa-IR"/>
          </a:p>
        </p:txBody>
      </p:sp>
      <p:pic>
        <p:nvPicPr>
          <p:cNvPr id="4098" name="Picture 2" descr="K:\كوروناويروس\سی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4253880"/>
            <a:ext cx="230425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89397"/>
            <a:ext cx="8925910" cy="5687566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اخذ تعهد نامه از کلیه بیماران مشکوک سرپایی در مرکز منتخب شهرستان و بیماران مثبت بستری در بیمارستان امام حسن ضمن آموزش اصول جداسازی و قرنطینه و به همراه تحویل تراکت مربوطه </a:t>
            </a:r>
          </a:p>
          <a:p>
            <a:pPr algn="r" rtl="1"/>
            <a:r>
              <a:rPr lang="fa-IR" sz="2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آموزش و اخذ تعهد نامه از موارد مثبت نمونه برداری شده در خارج از شهرستان در مراکز – پایگاهها و خانه های بهداشت در درب منازل با حفظ پروتکل ها توسط  کارشناسان بیماریها و مراقبین سلامت</a:t>
            </a:r>
          </a:p>
          <a:p>
            <a:pPr algn="r" rtl="1"/>
            <a:endParaRPr lang="fa-IR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</a:t>
            </a:r>
            <a:r>
              <a:rPr lang="fa-IR" sz="2000" b="1" dirty="0" smtClean="0">
                <a:cs typeface="B Nazanin" panose="00000400000000000000" pitchFamily="2" charset="-78"/>
              </a:rPr>
              <a:t>قویت پیگیری ستادی نحوه انجام پیگیری ها  و رهگیری ها در واحد های محیطی در جهت تقویت ره گیری ها و اعزام تیم های مراقبای ادارات و صنایع  از طریق ستاد </a:t>
            </a:r>
          </a:p>
          <a:p>
            <a:pPr algn="r" rtl="1"/>
            <a:endParaRPr lang="fa-IR" sz="20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تقویت پیگیری موارد مثبت پرسنلی جهت اعلام به سرپرست واحد مربوطه و اجرای استعلاجی و قرنطینه همکاران</a:t>
            </a:r>
          </a:p>
          <a:p>
            <a:pPr marL="0" indent="0" algn="r" rtl="1">
              <a:buNone/>
            </a:pP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78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4" y="357188"/>
            <a:ext cx="7672387" cy="857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a-IR" sz="3600" dirty="0">
                <a:latin typeface="Times New Roman" pitchFamily="18" charset="0"/>
                <a:cs typeface="B Titr" panose="00000700000000000000" pitchFamily="2" charset="-78"/>
              </a:rPr>
              <a:t>پیگیری تلفنی و حضوری بیماران مثبت کووید 19 </a:t>
            </a:r>
            <a:endParaRPr lang="en-US" sz="3600" dirty="0">
              <a:latin typeface="Times New Roman" pitchFamily="18" charset="0"/>
              <a:cs typeface="B Titr" panose="00000700000000000000" pitchFamily="2" charset="-78"/>
            </a:endParaRP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>
          <a:xfrm>
            <a:off x="677334" y="1288231"/>
            <a:ext cx="8596668" cy="1581094"/>
          </a:xfrm>
        </p:spPr>
        <p:txBody>
          <a:bodyPr/>
          <a:lstStyle/>
          <a:p>
            <a:pPr>
              <a:defRPr/>
            </a:pPr>
            <a:r>
              <a:rPr lang="fa-IR" altLang="fa-IR" sz="2400" b="1" dirty="0">
                <a:solidFill>
                  <a:schemeClr val="bg1">
                    <a:lumMod val="10000"/>
                  </a:schemeClr>
                </a:solidFill>
                <a:cs typeface="B Nazanin" panose="00000400000000000000" pitchFamily="2" charset="-78"/>
              </a:rPr>
              <a:t>آموزش بیماران و ثبت پیگیری در سامانه سیب </a:t>
            </a:r>
          </a:p>
          <a:p>
            <a:pPr>
              <a:defRPr/>
            </a:pPr>
            <a:r>
              <a:rPr lang="fa-IR" altLang="fa-IR" sz="2400" b="1" dirty="0">
                <a:solidFill>
                  <a:schemeClr val="bg1">
                    <a:lumMod val="10000"/>
                  </a:schemeClr>
                </a:solidFill>
                <a:cs typeface="B Nazanin" panose="00000400000000000000" pitchFamily="2" charset="-78"/>
              </a:rPr>
              <a:t>تحویل تراکت آموزشی </a:t>
            </a:r>
          </a:p>
          <a:p>
            <a:pPr>
              <a:defRPr/>
            </a:pPr>
            <a:r>
              <a:rPr lang="fa-IR" altLang="fa-IR" sz="2400" b="1" dirty="0">
                <a:solidFill>
                  <a:schemeClr val="bg1">
                    <a:lumMod val="10000"/>
                  </a:schemeClr>
                </a:solidFill>
                <a:cs typeface="B Nazanin" panose="00000400000000000000" pitchFamily="2" charset="-78"/>
              </a:rPr>
              <a:t>اخذ تعهد نامه </a:t>
            </a:r>
          </a:p>
        </p:txBody>
      </p:sp>
      <p:pic>
        <p:nvPicPr>
          <p:cNvPr id="686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4" y="2640413"/>
            <a:ext cx="2143490" cy="401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74" y="2904840"/>
            <a:ext cx="2432335" cy="37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38" y="2221248"/>
            <a:ext cx="4429259" cy="44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55" y="609600"/>
            <a:ext cx="9703038" cy="1747234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رهگیری و نمونه گیری :12730کل رپید تست کوویددر 6 ماه </a:t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</a:rPr>
              <a:t>رهگیری و نمونه گیری از  اطرافیان بیماران مثبت در درب منازل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2400" dirty="0" smtClean="0"/>
              <a:t> </a:t>
            </a:r>
            <a:endParaRPr lang="fa-I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2" y="1930400"/>
            <a:ext cx="4927600" cy="447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34" y="2048674"/>
            <a:ext cx="3175388" cy="423385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3661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03038" cy="948744"/>
          </a:xfrm>
        </p:spPr>
        <p:txBody>
          <a:bodyPr>
            <a:normAutofit/>
          </a:bodyPr>
          <a:lstStyle/>
          <a:p>
            <a:r>
              <a:rPr lang="fa-IR" sz="2400" dirty="0" smtClean="0"/>
              <a:t>رهگیری و نمونه گیری از  اطرافیان بیماران مثبت در روز بازارها و اماکن پر تردد</a:t>
            </a:r>
            <a:endParaRPr lang="fa-I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02029"/>
            <a:ext cx="4690056" cy="4690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90" y="1083972"/>
            <a:ext cx="5904963" cy="59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2" y="268014"/>
            <a:ext cx="8446469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0" dirty="0" smtClean="0">
                <a:cs typeface="B Titr" panose="00000700000000000000" pitchFamily="2" charset="-78"/>
              </a:rPr>
              <a:t>نمونه  تعهد نامه های اخذ شده </a:t>
            </a:r>
            <a:r>
              <a:rPr lang="fa-IR" sz="2000" b="0" dirty="0" smtClean="0">
                <a:cs typeface="B Titr" panose="00000700000000000000" pitchFamily="2" charset="-78"/>
              </a:rPr>
              <a:t>وگزارش</a:t>
            </a:r>
            <a:r>
              <a:rPr lang="fa-IR" sz="3200" b="0" dirty="0" smtClean="0">
                <a:cs typeface="B Titr" panose="00000700000000000000" pitchFamily="2" charset="-78"/>
              </a:rPr>
              <a:t> بازدید های تیم مراقبت از مراکز تجمعی </a:t>
            </a:r>
            <a:endParaRPr lang="fa-IR" sz="3200" b="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29" y="2729961"/>
            <a:ext cx="2445536" cy="3128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852" y="3789462"/>
            <a:ext cx="2338318" cy="334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7" y="1777217"/>
            <a:ext cx="2680138" cy="36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5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1" y="357233"/>
            <a:ext cx="9601196" cy="904897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92D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نمونه گیری و آموزش توسط آمبولانس سیار در اماکن پرتردد</a:t>
            </a:r>
            <a:endParaRPr lang="fa-IR" sz="3200" dirty="0">
              <a:solidFill>
                <a:srgbClr val="92D05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0" y="1893194"/>
            <a:ext cx="4677578" cy="4677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4" y="1596980"/>
            <a:ext cx="4677578" cy="46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579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cs typeface="B Titr" panose="00000700000000000000" pitchFamily="2" charset="-78"/>
              </a:rPr>
              <a:t>غربالگری داوطلبین آزمون های استخدامی وتیز هوشان </a:t>
            </a:r>
            <a:endParaRPr lang="fa-IR" sz="2800" b="1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31" y="4158593"/>
            <a:ext cx="3424038" cy="25680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3" y="1552466"/>
            <a:ext cx="3703519" cy="2468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552466"/>
            <a:ext cx="3806180" cy="24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9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88648" cy="1320800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 smtClean="0">
                <a:solidFill>
                  <a:schemeClr val="tx1"/>
                </a:solidFill>
              </a:rPr>
              <a:t>کنترل و بررسی موارد واریانت جدید ویروس های جهش یافته</a:t>
            </a:r>
            <a:br>
              <a:rPr lang="fa-IR" sz="2800" dirty="0" smtClean="0">
                <a:solidFill>
                  <a:schemeClr val="tx1"/>
                </a:solidFill>
              </a:rPr>
            </a:br>
            <a:r>
              <a:rPr lang="fa-IR" sz="2800" dirty="0" smtClean="0">
                <a:solidFill>
                  <a:schemeClr val="tx1"/>
                </a:solidFill>
              </a:rPr>
              <a:t/>
            </a:r>
            <a:br>
              <a:rPr lang="fa-IR" sz="2800" dirty="0" smtClean="0">
                <a:solidFill>
                  <a:schemeClr val="tx1"/>
                </a:solidFill>
              </a:rPr>
            </a:br>
            <a:r>
              <a:rPr lang="fa-IR" sz="2200" dirty="0" smtClean="0">
                <a:solidFill>
                  <a:srgbClr val="C00000"/>
                </a:solidFill>
              </a:rPr>
              <a:t>نمونه گیری </a:t>
            </a:r>
            <a:r>
              <a:rPr lang="en-US" sz="2200" dirty="0" smtClean="0">
                <a:solidFill>
                  <a:srgbClr val="C00000"/>
                </a:solidFill>
              </a:rPr>
              <a:t>PCR</a:t>
            </a:r>
            <a:r>
              <a:rPr lang="fa-IR" sz="2200" dirty="0" smtClean="0">
                <a:solidFill>
                  <a:srgbClr val="C00000"/>
                </a:solidFill>
              </a:rPr>
              <a:t> و ارسال به انسیتو پاستور :20 مورد </a:t>
            </a:r>
            <a:br>
              <a:rPr lang="fa-IR" sz="2200" dirty="0" smtClean="0">
                <a:solidFill>
                  <a:srgbClr val="C00000"/>
                </a:solidFill>
              </a:rPr>
            </a:br>
            <a:r>
              <a:rPr lang="fa-IR" sz="2200" dirty="0" smtClean="0">
                <a:solidFill>
                  <a:srgbClr val="C00000"/>
                </a:solidFill>
              </a:rPr>
              <a:t>موارد مثبت جهش یافته :8(آموزش – قرطینه و رهگیری کامل انجام شد )</a:t>
            </a:r>
            <a:br>
              <a:rPr lang="fa-IR" sz="2200" dirty="0" smtClean="0">
                <a:solidFill>
                  <a:srgbClr val="C00000"/>
                </a:solidFill>
              </a:rPr>
            </a:br>
            <a:r>
              <a:rPr lang="fa-IR" sz="2200" dirty="0" smtClean="0">
                <a:solidFill>
                  <a:srgbClr val="C00000"/>
                </a:solidFill>
              </a:rPr>
              <a:t>نمونه گیری اطرافیان :130 نفر(110 نفر در طغیان شرکت ویتان فارمد )</a:t>
            </a:r>
            <a:br>
              <a:rPr lang="fa-IR" sz="2200" dirty="0" smtClean="0">
                <a:solidFill>
                  <a:srgbClr val="C00000"/>
                </a:solidFill>
              </a:rPr>
            </a:br>
            <a:r>
              <a:rPr lang="fa-IR" sz="2200" dirty="0" smtClean="0">
                <a:solidFill>
                  <a:srgbClr val="C00000"/>
                </a:solidFill>
              </a:rPr>
              <a:t>موارد مثبت از اطرافیان :5 نفر( آموزش – قرنطینه انجام شد)   </a:t>
            </a:r>
            <a:endParaRPr lang="fa-IR" sz="22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6" y="3211881"/>
            <a:ext cx="3322749" cy="34604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2" y="3211881"/>
            <a:ext cx="2847855" cy="32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2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257577"/>
            <a:ext cx="10753859" cy="1455313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واکسیناسیون کووید جهت گروههای هدف :</a:t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پرسنل بهداشت و درمان –بیماران دیالیز –پاکبانان- سالمندان بالای 70 سال و جانبازان و عوامل انتخابات</a:t>
            </a:r>
            <a:b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جهت </a:t>
            </a:r>
            <a:r>
              <a:rPr lang="fa-IR" sz="2200" dirty="0" smtClean="0">
                <a:solidFill>
                  <a:srgbClr val="C00000"/>
                </a:solidFill>
              </a:rPr>
              <a:t>4650 نفر در نوبت اول  و 2045 نفر نوبت دوم </a:t>
            </a:r>
            <a:endParaRPr lang="fa-IR" sz="2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97" y="2144946"/>
            <a:ext cx="4112653" cy="3084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2" y="1941647"/>
            <a:ext cx="3334705" cy="444627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11" y="2485623"/>
            <a:ext cx="3934793" cy="4108059"/>
          </a:xfrm>
        </p:spPr>
      </p:pic>
    </p:spTree>
    <p:extLst>
      <p:ext uri="{BB962C8B-B14F-4D97-AF65-F5344CB8AC3E}">
        <p14:creationId xmlns:p14="http://schemas.microsoft.com/office/powerpoint/2010/main" val="90919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7" y="824249"/>
            <a:ext cx="4506533" cy="5805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0" y="592428"/>
            <a:ext cx="4475408" cy="57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8496"/>
            <a:ext cx="8724243" cy="3709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b="1" dirty="0" smtClean="0">
                <a:cs typeface="B Nasim" panose="00000700000000000000" pitchFamily="2" charset="-78"/>
              </a:rPr>
              <a:t>مرکز بهداشت نظرآباد </a:t>
            </a:r>
          </a:p>
          <a:p>
            <a:pPr marL="0" indent="0" algn="ctr">
              <a:buNone/>
            </a:pPr>
            <a:r>
              <a:rPr lang="fa-IR" sz="2800" b="1" dirty="0" smtClean="0">
                <a:cs typeface="B Nasim" panose="00000700000000000000" pitchFamily="2" charset="-78"/>
              </a:rPr>
              <a:t>عملکرد گام 4 و 5 کنترل کووید 19 </a:t>
            </a:r>
          </a:p>
          <a:p>
            <a:pPr marL="0" indent="0" algn="ctr">
              <a:buNone/>
            </a:pPr>
            <a:r>
              <a:rPr lang="fa-IR" sz="2800" b="1" dirty="0">
                <a:cs typeface="B Nasim" panose="00000700000000000000" pitchFamily="2" charset="-78"/>
              </a:rPr>
              <a:t>واحد پیشگیری و مبارزه بابیماریها </a:t>
            </a:r>
          </a:p>
          <a:p>
            <a:pPr marL="0" indent="0" algn="ctr">
              <a:buNone/>
            </a:pPr>
            <a:endParaRPr lang="fa-IR" sz="2800" b="1" dirty="0">
              <a:cs typeface="B Nasim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25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050" y="609600"/>
            <a:ext cx="6195951" cy="871470"/>
          </a:xfrm>
        </p:spPr>
        <p:txBody>
          <a:bodyPr/>
          <a:lstStyle/>
          <a:p>
            <a:r>
              <a:rPr lang="fa-IR" dirty="0" smtClean="0"/>
              <a:t>مراقبت کووید در انتخابات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64405"/>
            <a:ext cx="8596668" cy="1687133"/>
          </a:xfrm>
        </p:spPr>
        <p:txBody>
          <a:bodyPr/>
          <a:lstStyle/>
          <a:p>
            <a:r>
              <a:rPr lang="fa-IR" dirty="0" smtClean="0"/>
              <a:t>غربالگری و نب سنجی 2000 نفر از مجریان </a:t>
            </a:r>
          </a:p>
          <a:p>
            <a:r>
              <a:rPr lang="fa-IR" dirty="0" smtClean="0"/>
              <a:t>آموزش </a:t>
            </a:r>
          </a:p>
          <a:p>
            <a:r>
              <a:rPr lang="fa-IR" dirty="0" smtClean="0"/>
              <a:t>نمونه گیری 8 رپید تست از 8 نفر دارای علایم </a:t>
            </a:r>
          </a:p>
          <a:p>
            <a:r>
              <a:rPr lang="fa-IR" dirty="0" smtClean="0"/>
              <a:t>واکسیناسیون 500 نفر عوامل انتخابات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764405"/>
            <a:ext cx="3868909" cy="49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37" y="1223493"/>
            <a:ext cx="4224271" cy="49197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16" y="103032"/>
            <a:ext cx="385445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5" y="425002"/>
            <a:ext cx="3014795" cy="53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472" y="2657341"/>
            <a:ext cx="8596668" cy="1320800"/>
          </a:xfrm>
        </p:spPr>
        <p:txBody>
          <a:bodyPr/>
          <a:lstStyle/>
          <a:p>
            <a:r>
              <a:rPr lang="fa-IR" dirty="0" smtClean="0"/>
              <a:t>خدا قوت به همگی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3220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381" y="199533"/>
            <a:ext cx="7672387" cy="85725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Shiraz" panose="00000400000000000000" pitchFamily="2" charset="-78"/>
              </a:rPr>
              <a:t>مراقبت کووید 19 در </a:t>
            </a: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Shiraz" panose="00000400000000000000" pitchFamily="2" charset="-78"/>
              </a:rPr>
              <a:t>خانه </a:t>
            </a: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Shiraz" panose="00000400000000000000" pitchFamily="2" charset="-78"/>
              </a:rPr>
              <a:t>سالمندان </a:t>
            </a: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Shiraz" panose="00000400000000000000" pitchFamily="2" charset="-78"/>
              </a:rPr>
              <a:t/>
            </a:r>
            <a:b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Shiraz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Shiraz" panose="00000400000000000000" pitchFamily="2" charset="-78"/>
              </a:rPr>
              <a:t> پیگیری 3 مورد مثبت بستری و  آموزش  </a:t>
            </a:r>
            <a:b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Shiraz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Shiraz" panose="00000400000000000000" pitchFamily="2" charset="-78"/>
              </a:rPr>
              <a:t> نمونه گیری 30 مورد رپید تست از سالمندان و پرسنل 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B Shiraz" panose="00000400000000000000" pitchFamily="2" charset="-78"/>
            </a:endParaRPr>
          </a:p>
        </p:txBody>
      </p:sp>
      <p:pic>
        <p:nvPicPr>
          <p:cNvPr id="70659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8727" y="3760631"/>
            <a:ext cx="3426897" cy="2955948"/>
          </a:xfrm>
        </p:spPr>
      </p:pic>
      <p:pic>
        <p:nvPicPr>
          <p:cNvPr id="7066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3" y="2367611"/>
            <a:ext cx="3510524" cy="263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22" y="1828800"/>
            <a:ext cx="3342291" cy="34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609600"/>
            <a:ext cx="9839459" cy="1320800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واکسیناسیون 37 نفر از سالمندان و پرسنل خانه سالمندان آسیا در 2 نویت </a:t>
            </a:r>
            <a:endParaRPr lang="fa-IR" sz="2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8" y="1751528"/>
            <a:ext cx="6117464" cy="4778062"/>
          </a:xfrm>
        </p:spPr>
      </p:pic>
    </p:spTree>
    <p:extLst>
      <p:ext uri="{BB962C8B-B14F-4D97-AF65-F5344CB8AC3E}">
        <p14:creationId xmlns:p14="http://schemas.microsoft.com/office/powerpoint/2010/main" val="371370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434" y="357188"/>
            <a:ext cx="7675809" cy="85725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Tehran" panose="00000400000000000000" pitchFamily="2" charset="-78"/>
              </a:rPr>
              <a:t>مراقبت کووید </a:t>
            </a: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Tehran" panose="00000400000000000000" pitchFamily="2" charset="-78"/>
              </a:rPr>
              <a:t>در2 مرکز نگهداری نگهداری کودکان</a:t>
            </a:r>
            <a:b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Tehra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Tehran" panose="00000400000000000000" pitchFamily="2" charset="-78"/>
              </a:rPr>
              <a:t> آموزش و مراقبت هفتگی و نمونه گیری از موارد علامتدار مدد جویان و پرسنل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B Tehran" panose="00000400000000000000" pitchFamily="2" charset="-78"/>
            </a:endParaRPr>
          </a:p>
        </p:txBody>
      </p:sp>
      <p:pic>
        <p:nvPicPr>
          <p:cNvPr id="727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5" y="2145764"/>
            <a:ext cx="3071537" cy="42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1970468"/>
            <a:ext cx="2983473" cy="438746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2" y="1584101"/>
            <a:ext cx="3508899" cy="4906851"/>
          </a:xfrm>
        </p:spPr>
      </p:pic>
    </p:spTree>
    <p:extLst>
      <p:ext uri="{BB962C8B-B14F-4D97-AF65-F5344CB8AC3E}">
        <p14:creationId xmlns:p14="http://schemas.microsoft.com/office/powerpoint/2010/main" val="24201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982" y="145961"/>
            <a:ext cx="9252277" cy="132080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مراقبت و نمونه گیری در طغیان کووید در صنایع </a:t>
            </a:r>
            <a:endParaRPr lang="fa-I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609859"/>
            <a:ext cx="4855337" cy="515798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45" y="1466761"/>
            <a:ext cx="3881437" cy="5204495"/>
          </a:xfrm>
        </p:spPr>
      </p:pic>
    </p:spTree>
    <p:extLst>
      <p:ext uri="{BB962C8B-B14F-4D97-AF65-F5344CB8AC3E}">
        <p14:creationId xmlns:p14="http://schemas.microsoft.com/office/powerpoint/2010/main" val="233093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982" y="145961"/>
            <a:ext cx="9252277" cy="132080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مراقبت و نمونه گیری در طغیان کووید در ادارات </a:t>
            </a:r>
            <a:endParaRPr lang="fa-I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5" y="1725768"/>
            <a:ext cx="5132231" cy="513223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10" y="1326524"/>
            <a:ext cx="4329745" cy="5177307"/>
          </a:xfrm>
        </p:spPr>
      </p:pic>
    </p:spTree>
    <p:extLst>
      <p:ext uri="{BB962C8B-B14F-4D97-AF65-F5344CB8AC3E}">
        <p14:creationId xmlns:p14="http://schemas.microsoft.com/office/powerpoint/2010/main" val="251561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2" y="213761"/>
            <a:ext cx="9144000" cy="103031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مراقبت بیماری کووید19و انتقال نمونه ها 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352" y="1464343"/>
            <a:ext cx="9144000" cy="4572000"/>
          </a:xfrm>
        </p:spPr>
        <p:txBody>
          <a:bodyPr>
            <a:noAutofit/>
          </a:bodyPr>
          <a:lstStyle/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fa-IR" b="1" dirty="0" smtClean="0">
                <a:cs typeface="B Nazanin" panose="00000400000000000000" pitchFamily="2" charset="-78"/>
              </a:rPr>
              <a:t>-جمع آوری –بررسی و  انتقال کلیه نمونه های </a:t>
            </a:r>
            <a:r>
              <a:rPr lang="en-US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PCR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بستری بیمارستان امام حسن و دو مرکز منتخب روزانه در  دو شیفت صبح و عصر به تعداد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13326</a:t>
            </a:r>
            <a:r>
              <a:rPr lang="fa-IR" b="1" dirty="0" smtClean="0">
                <a:cs typeface="B Nazanin" panose="00000400000000000000" pitchFamily="2" charset="-78"/>
              </a:rPr>
              <a:t> نمونه از اول آذر99 تا آخر خرداد400 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fa-IR" b="1" dirty="0" smtClean="0">
                <a:cs typeface="B Nazanin" panose="00000400000000000000" pitchFamily="2" charset="-78"/>
              </a:rPr>
              <a:t>-کلیه موارد گزارش شده مشکوک  از بخش بستری وسرپایی شهرستان به همراه گزارش شهرستانها از طریق پورتال بیماریها وسایر  گزارشات و بخش خصوصی در لیست  اکسل واحدی در ستاد بیماریها تهیه و به کلیه واحد های ستادی درگیر برنامه و کلیه سرپرستان و مسئولین فنی  مراکز جهت بررسی و پیگیری تلفنی و حضوری  توسط کلیه مراقبین  سلامت –بیماریها و بهداشت محیط گزارش میگردد .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fa-IR" b="1" dirty="0" smtClean="0">
                <a:cs typeface="B Nazanin" panose="00000400000000000000" pitchFamily="2" charset="-78"/>
              </a:rPr>
              <a:t>- نتیجه آزمایشات روزانه از طریق آزمایشگاههای  استانی و پورتال بیماریها دریافت و در لیست خطی بروز شده و به بخش درمان نیز ارسال میگردد . </a:t>
            </a:r>
            <a:endParaRPr lang="en-US" b="1" dirty="0" smtClean="0">
              <a:cs typeface="B Nazanin" panose="00000400000000000000" pitchFamily="2" charset="-78"/>
            </a:endParaRP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fa-IR" b="1" dirty="0" smtClean="0">
                <a:cs typeface="B Nazanin" panose="00000400000000000000" pitchFamily="2" charset="-78"/>
              </a:rPr>
              <a:t>-کلیه موارد بستری بیمارستان امام حسن به محض ثبت در پورتال بیماریها از طریق ستاد بیماریها پیگیری تلفنی شده و سپس وارد لیست خطی  میگردد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fa-IR" b="1" dirty="0" smtClean="0">
                <a:cs typeface="B Nazanin" panose="00000400000000000000" pitchFamily="2" charset="-78"/>
              </a:rPr>
              <a:t>- پیگیری بیماران مشکوک و مثبت وارد شده در سامانه سیب  توسط مراقبین سلامت –بیماریها و بهداشت محیط به صورت تلفنی و در صورت نیاز حضوری انجام و ثبت می گردد .  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fa-IR" b="1" dirty="0" smtClean="0">
                <a:cs typeface="B Nazanin" panose="00000400000000000000" pitchFamily="2" charset="-78"/>
              </a:rPr>
              <a:t>- در صورتی که پیگیری بیمار مثبت وارد لیست سامانه سیب نشده باشد پیگیری از طریق لیست خطی انجام و در فرم بررسی بیمار واحد بیماریها ثبت و بایگانی می گردد .  </a:t>
            </a:r>
          </a:p>
          <a:p>
            <a:endParaRPr lang="fa-IR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62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0077" y="3346834"/>
            <a:ext cx="3041050" cy="3254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3" y="3453340"/>
            <a:ext cx="4409789" cy="276715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4" y="231820"/>
            <a:ext cx="4106512" cy="3079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58" y="231820"/>
            <a:ext cx="3953666" cy="29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6950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535</Words>
  <Application>Microsoft Office PowerPoint</Application>
  <PresentationFormat>Widescreen</PresentationFormat>
  <Paragraphs>42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B Nasim</vt:lpstr>
      <vt:lpstr>B Nazanin</vt:lpstr>
      <vt:lpstr>B Shiraz</vt:lpstr>
      <vt:lpstr>B Tehran</vt:lpstr>
      <vt:lpstr>B Titr</vt:lpstr>
      <vt:lpstr>Calibri</vt:lpstr>
      <vt:lpstr>IranNastaliq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مراقبت کووید 19 در خانه سالمندان   پیگیری 3 مورد مثبت بستری و  آموزش    نمونه گیری 30 مورد رپید تست از سالمندان و پرسنل   </vt:lpstr>
      <vt:lpstr>واکسیناسیون 37 نفر از سالمندان و پرسنل خانه سالمندان آسیا در 2 نویت </vt:lpstr>
      <vt:lpstr>مراقبت کووید در2 مرکز نگهداری نگهداری کودکان  آموزش و مراقبت هفتگی و نمونه گیری از موارد علامتدار مدد جویان و پرسنل </vt:lpstr>
      <vt:lpstr>مراقبت و نمونه گیری در طغیان کووید در صنایع </vt:lpstr>
      <vt:lpstr>مراقبت و نمونه گیری در طغیان کووید در ادارات </vt:lpstr>
      <vt:lpstr>مراقبت بیماری کووید19و انتقال نمونه ها </vt:lpstr>
      <vt:lpstr>PowerPoint Presentation</vt:lpstr>
      <vt:lpstr>PowerPoint Presentation</vt:lpstr>
      <vt:lpstr>پیگیری تلفنی و حضوری بیماران مثبت کووید 19 </vt:lpstr>
      <vt:lpstr>                 رهگیری و نمونه گیری :12730کل رپید تست کوویددر 6 ماه                      رهگیری و نمونه گیری از  اطرافیان بیماران مثبت در درب منازل  </vt:lpstr>
      <vt:lpstr>رهگیری و نمونه گیری از  اطرافیان بیماران مثبت در روز بازارها و اماکن پر تردد</vt:lpstr>
      <vt:lpstr>نمونه  تعهد نامه های اخذ شده وگزارش بازدید های تیم مراقبت از مراکز تجمعی </vt:lpstr>
      <vt:lpstr>نمونه گیری و آموزش توسط آمبولانس سیار در اماکن پرتردد</vt:lpstr>
      <vt:lpstr>غربالگری داوطلبین آزمون های استخدامی وتیز هوشان </vt:lpstr>
      <vt:lpstr>کنترل و بررسی موارد واریانت جدید ویروس های جهش یافته  نمونه گیری PCR و ارسال به انسیتو پاستور :20 مورد  موارد مثبت جهش یافته :8(آموزش – قرطینه و رهگیری کامل انجام شد ) نمونه گیری اطرافیان :130 نفر(110 نفر در طغیان شرکت ویتان فارمد ) موارد مثبت از اطرافیان :5 نفر( آموزش – قرنطینه انجام شد)   </vt:lpstr>
      <vt:lpstr>واکسیناسیون کووید جهت گروههای هدف : پرسنل بهداشت و درمان –بیماران دیالیز –پاکبانان- سالمندان بالای 70 سال و جانبازان و عوامل انتخابات جهت 4650 نفر در نوبت اول  و 2045 نفر نوبت دوم </vt:lpstr>
      <vt:lpstr>PowerPoint Presentation</vt:lpstr>
      <vt:lpstr>مراقبت کووید در انتخابات </vt:lpstr>
      <vt:lpstr>PowerPoint Presentation</vt:lpstr>
      <vt:lpstr>خدا قوت به همگی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Maboudi2</dc:creator>
  <cp:lastModifiedBy>Roqaye Ahmadi</cp:lastModifiedBy>
  <cp:revision>145</cp:revision>
  <dcterms:created xsi:type="dcterms:W3CDTF">2020-09-21T05:21:20Z</dcterms:created>
  <dcterms:modified xsi:type="dcterms:W3CDTF">2021-12-18T05:06:00Z</dcterms:modified>
</cp:coreProperties>
</file>